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Roboto Mono Light"/>
      <p:regular r:id="rId59"/>
      <p:bold r:id="rId60"/>
      <p:italic r:id="rId61"/>
      <p:boldItalic r:id="rId62"/>
    </p:embeddedFont>
    <p:embeddedFont>
      <p:font typeface="Google Sans"/>
      <p:regular r:id="rId63"/>
      <p:bold r:id="rId64"/>
      <p:italic r:id="rId65"/>
      <p:boldItalic r:id="rId66"/>
    </p:embeddedFont>
    <p:embeddedFont>
      <p:font typeface="Google Sans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GoogleSansMedium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Light-boldItalic.fntdata"/><Relationship Id="rId61" Type="http://schemas.openxmlformats.org/officeDocument/2006/relationships/font" Target="fonts/RobotoMonoLight-italic.fntdata"/><Relationship Id="rId20" Type="http://schemas.openxmlformats.org/officeDocument/2006/relationships/slide" Target="slides/slide16.xml"/><Relationship Id="rId64" Type="http://schemas.openxmlformats.org/officeDocument/2006/relationships/font" Target="fonts/GoogleSans-bold.fntdata"/><Relationship Id="rId63" Type="http://schemas.openxmlformats.org/officeDocument/2006/relationships/font" Target="fonts/GoogleSans-regular.fntdata"/><Relationship Id="rId22" Type="http://schemas.openxmlformats.org/officeDocument/2006/relationships/slide" Target="slides/slide18.xml"/><Relationship Id="rId66" Type="http://schemas.openxmlformats.org/officeDocument/2006/relationships/font" Target="fonts/Google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GoogleSans-italic.fntdata"/><Relationship Id="rId24" Type="http://schemas.openxmlformats.org/officeDocument/2006/relationships/slide" Target="slides/slide20.xml"/><Relationship Id="rId68" Type="http://schemas.openxmlformats.org/officeDocument/2006/relationships/font" Target="fonts/GoogleSansMedium-bold.fntdata"/><Relationship Id="rId23" Type="http://schemas.openxmlformats.org/officeDocument/2006/relationships/slide" Target="slides/slide19.xml"/><Relationship Id="rId67" Type="http://schemas.openxmlformats.org/officeDocument/2006/relationships/font" Target="fonts/GoogleSansMedium-regular.fntdata"/><Relationship Id="rId60" Type="http://schemas.openxmlformats.org/officeDocument/2006/relationships/font" Target="fonts/RobotoMonoLigh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GoogleSansMedium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italic.fntdata"/><Relationship Id="rId12" Type="http://schemas.openxmlformats.org/officeDocument/2006/relationships/slide" Target="slides/slide8.xml"/><Relationship Id="rId56" Type="http://schemas.openxmlformats.org/officeDocument/2006/relationships/font" Target="fonts/Roboto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Light-regular.fntdata"/><Relationship Id="rId14" Type="http://schemas.openxmlformats.org/officeDocument/2006/relationships/slide" Target="slides/slide10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506279f4_2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506279f4_2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8401ac6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8401ac6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19a1473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19a1473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e930cd07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e930cd07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8401ac68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8401ac6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19a1473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19a1473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19a1473b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19a1473b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a565761a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a565761a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19a1473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19a1473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19a1473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19a1473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19a1473b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19a1473b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a565761a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a565761a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19a1473b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19a1473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19a1473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19a1473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19a1473b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19a1473b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19a1473b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19a1473b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19a1473b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19a1473b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19a1473b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19a1473b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19a1473b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19a1473b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19a1473b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19a1473b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19a1473b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19a1473b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19a1473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19a1473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19a1473b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19a1473b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19a1473b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19a1473b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19a1473b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19a1473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19a1473b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19a1473b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19a1473b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19a1473b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b9742a4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b9742a4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19a1473b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19a1473b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19a1473b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19a1473b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19a1473b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19a1473b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19a1473b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19a1473b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19a1473b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19a1473b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19a1473b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19a1473b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19a1473b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19a1473b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19a1473b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19a1473b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19a1473b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319a1473b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319a1473b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319a1473b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19a1473b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19a1473b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a565761a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a565761a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9066a2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9066a2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19a1473b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19a1473b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a565761a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a565761a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8401ac6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8401ac6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8401ac6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8401ac6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8401ac6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8401ac6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8401ac6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8401ac6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_1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838" y="983875"/>
            <a:ext cx="1769875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6029125" y="1708200"/>
            <a:ext cx="2229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850"/>
              <a:buFont typeface="Google Sans"/>
              <a:buNone/>
              <a:defRPr sz="8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838" y="1288675"/>
            <a:ext cx="1769875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6029125" y="2013000"/>
            <a:ext cx="2229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850"/>
              <a:buFont typeface="Google Sans"/>
              <a:buNone/>
              <a:defRPr sz="8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9371" t="0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16375" y="1255275"/>
            <a:ext cx="2709601" cy="2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Quote - Full Screen">
  <p:cSld name="CUSTOM_1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>
            <p:ph idx="2" type="pic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5031175" y="1179075"/>
            <a:ext cx="2709601" cy="2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8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00" name="Google Shape;100;p19"/>
          <p:cNvSpPr/>
          <p:nvPr>
            <p:ph idx="4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 ">
  <p:cSld name="CUSTOM_9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Google Sans"/>
              <a:buNone/>
              <a:defRPr sz="115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Yellow ">
  <p:cSld name="CUSTOM_10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BBC04"/>
              </a:buClr>
              <a:buSzPts val="1150"/>
              <a:buFont typeface="Google Sans"/>
              <a:buNone/>
              <a:defRPr sz="115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Red">
  <p:cSld name="CUSTOM_1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150"/>
              <a:buFont typeface="Google Sans"/>
              <a:buNone/>
              <a:defRPr sz="115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BBC04"/>
              </a:buClr>
              <a:buSzPts val="1150"/>
              <a:buFont typeface="Google Sans"/>
              <a:buNone/>
              <a:defRPr sz="115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150"/>
              <a:buFont typeface="Google Sans"/>
              <a:buNone/>
              <a:defRPr sz="115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6058675" y="42917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www.linkedin.com/in/ardava-baru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jpg"/><Relationship Id="rId4" Type="http://schemas.openxmlformats.org/officeDocument/2006/relationships/image" Target="../media/image10.png"/><Relationship Id="rId9" Type="http://schemas.openxmlformats.org/officeDocument/2006/relationships/hyperlink" Target="http://www.linkedin.com/in/ardava-barus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hyperlink" Target="https://www.instagram.com/rdavaa_/" TargetMode="External"/><Relationship Id="rId8" Type="http://schemas.openxmlformats.org/officeDocument/2006/relationships/hyperlink" Target="https://github.com/Ardavaa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www.researchgate.net/figure/Broad-classification-of-clustering-algorithms_fig2_34111198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ristek.link/ML-SLIDES-5" TargetMode="External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mSiuQc29jldzT1r1QtSkopRCqCmWVsjy/view" TargetMode="External"/><Relationship Id="rId4" Type="http://schemas.openxmlformats.org/officeDocument/2006/relationships/image" Target="../media/image30.jp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hyperlink" Target="http://www.youtube.com/watch?v=h53WMIImUuc" TargetMode="External"/><Relationship Id="rId5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lustering-visualizer.web.ap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ristek.link/marketing-data22" TargetMode="External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ristek.link/ML-penugasan-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linkedin.com/in/ardava-baru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723475" y="1406825"/>
            <a:ext cx="45009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highlight>
                  <a:schemeClr val="accent3"/>
                </a:highlight>
              </a:rPr>
              <a:t>Machine Learning 101</a:t>
            </a:r>
            <a:r>
              <a:rPr lang="en" sz="2700"/>
              <a:t> </a:t>
            </a:r>
            <a:r>
              <a:rPr lang="en" sz="2500"/>
              <a:t>(Unsupervised Learning)</a:t>
            </a:r>
            <a:endParaRPr sz="2500"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783475" y="3670400"/>
            <a:ext cx="28086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Muhammad Karov Ardava Barus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Mentor </a:t>
            </a: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@GDGoC Tel-U,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Data Science Student | Telkom University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</a:t>
            </a:r>
            <a:r>
              <a:rPr lang="en"/>
              <a:t>•</a:t>
            </a:r>
            <a:r>
              <a:rPr lang="en"/>
              <a:t> Telkom University Bandung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37205" l="6096" r="11183" t="7658"/>
          <a:stretch/>
        </p:blipFill>
        <p:spPr>
          <a:xfrm>
            <a:off x="5715875" y="0"/>
            <a:ext cx="3428126" cy="3428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119" name="Google Shape;119;p22"/>
          <p:cNvPicPr preferRelativeResize="0"/>
          <p:nvPr/>
        </p:nvPicPr>
        <p:blipFill rotWithShape="1">
          <a:blip r:embed="rId4">
            <a:alphaModFix/>
          </a:blip>
          <a:srcRect b="-19569" l="-19504" r="-18141" t="-9179"/>
          <a:stretch/>
        </p:blipFill>
        <p:spPr>
          <a:xfrm>
            <a:off x="1127821" y="3383599"/>
            <a:ext cx="565955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963" y="3464300"/>
            <a:ext cx="367325" cy="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9500" y="3464300"/>
            <a:ext cx="367325" cy="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332975" y="3901325"/>
            <a:ext cx="8268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@rdavaa_</a:t>
            </a:r>
            <a:endParaRPr b="1"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069250" y="3901325"/>
            <a:ext cx="68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Ardavaa</a:t>
            </a:r>
            <a:endParaRPr b="1"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2148501" y="3901325"/>
            <a:ext cx="849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ardava-baru</a:t>
            </a: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endParaRPr b="1" sz="700"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97" name="Google Shape;197;p31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98" name="Google Shape;198;p31"/>
          <p:cNvSpPr txBox="1"/>
          <p:nvPr/>
        </p:nvSpPr>
        <p:spPr>
          <a:xfrm>
            <a:off x="497375" y="1282300"/>
            <a:ext cx="404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3202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Evaluation Metrics - Classification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679575"/>
            <a:ext cx="8619142" cy="28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Core Concepts</a:t>
            </a:r>
            <a:endParaRPr sz="4100"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97375" y="1289725"/>
            <a:ext cx="4069500" cy="14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Unsupervised Learning?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778000" y="0"/>
            <a:ext cx="4365900" cy="51435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4707550" y="286525"/>
            <a:ext cx="4298700" cy="32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Unsupervised Learning</a:t>
            </a:r>
            <a:r>
              <a:rPr b="0" lang="en" sz="1400"/>
              <a:t> </a:t>
            </a:r>
            <a:r>
              <a:rPr b="0" lang="en" sz="1400"/>
              <a:t>adalah teknik machine learning  yang digunakan untuk menemukan pola atau struktur tersembunyi dalam data tanpa adanya label atau panduan </a:t>
            </a:r>
            <a:r>
              <a:rPr b="0" lang="en" sz="1400"/>
              <a:t>sebelumnya. </a:t>
            </a:r>
            <a:endParaRPr b="0"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Unsupervised: Data tidak memiliki atribut target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 sz="1400"/>
              <a:t>Supervised: Data memiliki atribut target</a:t>
            </a:r>
            <a:endParaRPr b="0" sz="1400"/>
          </a:p>
        </p:txBody>
      </p:sp>
      <p:sp>
        <p:nvSpPr>
          <p:cNvPr id="213" name="Google Shape;213;p3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</a:t>
            </a: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5" y="2647975"/>
            <a:ext cx="4303962" cy="1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25" y="917650"/>
            <a:ext cx="7473548" cy="35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sp>
        <p:nvSpPr>
          <p:cNvPr id="226" name="Google Shape;226;p35"/>
          <p:cNvSpPr txBox="1"/>
          <p:nvPr/>
        </p:nvSpPr>
        <p:spPr>
          <a:xfrm>
            <a:off x="3071975" y="73807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Real Life Applications</a:t>
            </a:r>
            <a:endParaRPr b="1" sz="19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1388375"/>
            <a:ext cx="2633075" cy="18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type="title"/>
          </p:nvPr>
        </p:nvSpPr>
        <p:spPr>
          <a:xfrm>
            <a:off x="948863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Anomaly Detection</a:t>
            </a:r>
            <a:endParaRPr sz="900"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3706938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Customer Segmentation</a:t>
            </a:r>
            <a:endParaRPr sz="90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108" y="1466038"/>
            <a:ext cx="2213775" cy="166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288" y="1440052"/>
            <a:ext cx="2977397" cy="1712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type="title"/>
          </p:nvPr>
        </p:nvSpPr>
        <p:spPr>
          <a:xfrm>
            <a:off x="6538925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Image Segmentation</a:t>
            </a:r>
            <a:endParaRPr sz="900"/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6376638" y="4062425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and more…!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Challenges</a:t>
            </a:r>
            <a:endParaRPr sz="1100"/>
          </a:p>
        </p:txBody>
      </p:sp>
      <p:sp>
        <p:nvSpPr>
          <p:cNvPr id="239" name="Google Shape;239;p36"/>
          <p:cNvSpPr/>
          <p:nvPr/>
        </p:nvSpPr>
        <p:spPr>
          <a:xfrm>
            <a:off x="555100" y="1306075"/>
            <a:ext cx="2879700" cy="28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Challenges in Unsupervised Learning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4799025" y="1505813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858413" y="1565696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799025" y="2093725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4858413" y="2153609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799025" y="2681663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4858413" y="2741546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4799025" y="3269588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4858413" y="3329471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248" name="Google Shape;248;p36"/>
          <p:cNvCxnSpPr>
            <a:stCxn id="240" idx="2"/>
          </p:cNvCxnSpPr>
          <p:nvPr/>
        </p:nvCxnSpPr>
        <p:spPr>
          <a:xfrm flipH="1">
            <a:off x="2984325" y="1689863"/>
            <a:ext cx="18147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6"/>
          <p:cNvCxnSpPr>
            <a:stCxn id="242" idx="2"/>
          </p:cNvCxnSpPr>
          <p:nvPr/>
        </p:nvCxnSpPr>
        <p:spPr>
          <a:xfrm flipH="1">
            <a:off x="3361125" y="2277775"/>
            <a:ext cx="14379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6"/>
          <p:cNvCxnSpPr>
            <a:stCxn id="244" idx="2"/>
          </p:cNvCxnSpPr>
          <p:nvPr/>
        </p:nvCxnSpPr>
        <p:spPr>
          <a:xfrm rot="10800000">
            <a:off x="3429825" y="2853713"/>
            <a:ext cx="13692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6"/>
          <p:cNvCxnSpPr>
            <a:stCxn id="246" idx="2"/>
          </p:cNvCxnSpPr>
          <p:nvPr/>
        </p:nvCxnSpPr>
        <p:spPr>
          <a:xfrm rot="10800000">
            <a:off x="3229125" y="3437738"/>
            <a:ext cx="15699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6"/>
          <p:cNvSpPr txBox="1"/>
          <p:nvPr/>
        </p:nvSpPr>
        <p:spPr>
          <a:xfrm>
            <a:off x="5266300" y="143382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Peningkatan kompleksitas komputasi yang timbul dari data pelatihan yang ekstensif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5266300" y="202412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Periode training yang berkepanjangan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266300" y="268167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Peningkatan potensi hasil yang tidak akurat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266300" y="3269600"/>
            <a:ext cx="38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Perlunya keterlibatan manusia untuk memverifikasi variabel keluaran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261" name="Google Shape;261;p37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Definition</a:t>
            </a:r>
            <a:endParaRPr sz="4100"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940" y="2241600"/>
            <a:ext cx="3957420" cy="108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4437526" y="3245350"/>
            <a:ext cx="22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Before clustering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801841" y="3245350"/>
            <a:ext cx="22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After clustering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3071988" y="88427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Clustering?</a:t>
            </a:r>
            <a:endParaRPr b="1" sz="19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318075" y="1655025"/>
            <a:ext cx="38013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adalah </a:t>
            </a:r>
            <a:r>
              <a:rPr lang="en" sz="1300">
                <a:solidFill>
                  <a:schemeClr val="lt1"/>
                </a:solidFill>
                <a:highlight>
                  <a:schemeClr val="accent3"/>
                </a:highlight>
                <a:latin typeface="Google Sans"/>
                <a:ea typeface="Google Sans"/>
                <a:cs typeface="Google Sans"/>
                <a:sym typeface="Google Sans"/>
              </a:rPr>
              <a:t>teknik pengelompokan data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yang memiliki karakteristik serupa ke dalam kelompok-kelompok atau klaster.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Tujuan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utama dari klasterisasi adalah untuk </a:t>
            </a:r>
            <a:r>
              <a:rPr lang="en" sz="13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menemukan pola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tersembunyi dalam data tanpa menggunakan label kelas sebelumnya.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5175638" y="3584050"/>
            <a:ext cx="3000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Illustration</a:t>
            </a:r>
            <a:endParaRPr b="1" sz="11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75" y="1204725"/>
            <a:ext cx="5114724" cy="31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318075" y="1655025"/>
            <a:ext cx="38013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telah berkembang dari metode statistika sederhana menjadi serangkaian algoritma canggih dan dapat menangani berbagai jenis data.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Penggunaannya yang luas dalam berbagai bidang ilmu pengetahuan dan industri, membuatnya menjadi salah satu teknik analisis data yang paling penting dan relevan hingga saat ini.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497375" y="1083725"/>
            <a:ext cx="404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Sejarah Clustering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497375" y="1503448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50" y="833462"/>
            <a:ext cx="6317700" cy="34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4623700" y="4752250"/>
            <a:ext cx="48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https://www.researchgate.net/figure/Broad-classification-of-clustering-algorithms_fig2_341111980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2946800" y="4985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Presentation Link</a:t>
            </a:r>
            <a:endParaRPr b="1" sz="2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850075" y="3996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ristek.link/ML-SLIDES-5</a:t>
            </a:r>
            <a:endParaRPr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238" y="1077188"/>
            <a:ext cx="2989126" cy="29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K-Means</a:t>
            </a:r>
            <a:endParaRPr sz="4100"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sp>
        <p:nvSpPr>
          <p:cNvPr id="302" name="Google Shape;302;p42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ogle Sans"/>
              <a:buChar char="●"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r>
              <a:rPr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adalah 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algoritma clustering yang bertujuan membagi n titik data ke dalam k kelompok (klaster) berdasarkan jarak ke pusat klaster (centroid).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Setiap klaster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diwakili oleh rata-rata (mean)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dari titik-titik di dalamnya, sehingga dinamakan "</a:t>
            </a: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".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Sederhana dan cepat untuk dataset besar.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Efektif jika klaster berbentuk bulat dan terpisah dengan baik.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2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Harus menentukan k secara manual.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Rentan terhadap </a:t>
            </a:r>
            <a:r>
              <a:rPr i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outliers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Tidak cocok untuk klaster dengan bentuk tidak teratur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497375" y="1015763"/>
            <a:ext cx="32739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endParaRPr b="1" sz="29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2211088"/>
            <a:ext cx="3505701" cy="1753725"/>
          </a:xfrm>
          <a:prstGeom prst="rect">
            <a:avLst/>
          </a:prstGeom>
          <a:solidFill>
            <a:srgbClr val="E7F9FF"/>
          </a:solidFill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5257375" y="4491450"/>
            <a:ext cx="3663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Notes</a:t>
            </a: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 K-Means membutuhkan Feature Scaling di tahap Preprocessing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</p:spPr>
      </p:sp>
      <p:pic>
        <p:nvPicPr>
          <p:cNvPr id="311" name="Google Shape;311;p43" title="kmea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300" y="423925"/>
            <a:ext cx="3436500" cy="42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25" y="801800"/>
            <a:ext cx="4137725" cy="37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7677" l="7009" r="7095" t="7490"/>
          <a:stretch/>
        </p:blipFill>
        <p:spPr>
          <a:xfrm>
            <a:off x="3225875" y="1264150"/>
            <a:ext cx="3388750" cy="29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3217288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/>
        </p:nvSpPr>
        <p:spPr>
          <a:xfrm>
            <a:off x="2869050" y="58962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Elbow Method in K-Means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375" y="1590550"/>
            <a:ext cx="3498875" cy="25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sp>
        <p:nvSpPr>
          <p:cNvPr id="328" name="Google Shape;328;p45"/>
          <p:cNvSpPr txBox="1"/>
          <p:nvPr/>
        </p:nvSpPr>
        <p:spPr>
          <a:xfrm>
            <a:off x="404275" y="1311300"/>
            <a:ext cx="45918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Elbow Method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adalah teknik untuk </a:t>
            </a:r>
            <a:r>
              <a:rPr b="1" lang="en" sz="13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menentukan jumlah klaster optimal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(k) dalam algoritma K-Means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3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Sederhana dan intuitif untuk diinterpretasikan.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Memberikan panduan visual untuk memilih </a:t>
            </a:r>
            <a:r>
              <a:rPr i="1" lang="en" sz="1200">
                <a:solidFill>
                  <a:schemeClr val="dk1"/>
                </a:solidFill>
              </a:rPr>
              <a:t>k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Cocok untuk dataset dengan klaster yang jelas.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○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Tidak selalu ada "siku" yang jelas, terutama pada data kompleks atau klaster tidak terpisah baik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2869050" y="58962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Elbow Method in K-Means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4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375" y="1626150"/>
            <a:ext cx="4260500" cy="2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 rotWithShape="1">
          <a:blip r:embed="rId4">
            <a:alphaModFix/>
          </a:blip>
          <a:srcRect b="8931" l="4964" r="4766" t="8898"/>
          <a:stretch/>
        </p:blipFill>
        <p:spPr>
          <a:xfrm>
            <a:off x="319825" y="1695850"/>
            <a:ext cx="4132925" cy="20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 txBox="1"/>
          <p:nvPr/>
        </p:nvSpPr>
        <p:spPr>
          <a:xfrm>
            <a:off x="5428500" y="4042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From the figure above, the optimal number of clusters based on the elbow method visualization is 3.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343" name="Google Shape;343;p47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/>
              <a:t>Agglomerative Clustering</a:t>
            </a:r>
            <a:endParaRPr sz="3600"/>
          </a:p>
        </p:txBody>
      </p:sp>
      <p:sp>
        <p:nvSpPr>
          <p:cNvPr id="344" name="Google Shape;344;p47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sz="900"/>
          </a:p>
        </p:txBody>
      </p:sp>
      <p:sp>
        <p:nvSpPr>
          <p:cNvPr id="350" name="Google Shape;350;p48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ogle Sans"/>
              <a:buChar char="●"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r>
              <a:rPr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adalah cara mengelompokkan data dengan pendekatan </a:t>
            </a:r>
            <a:r>
              <a:rPr b="1" lang="en" sz="1200">
                <a:solidFill>
                  <a:schemeClr val="lt1"/>
                </a:solidFill>
                <a:highlight>
                  <a:schemeClr val="accent3"/>
                </a:highlight>
                <a:latin typeface="Google Sans"/>
                <a:ea typeface="Google Sans"/>
                <a:cs typeface="Google Sans"/>
                <a:sym typeface="Google Sans"/>
              </a:rPr>
              <a:t>dari bawah ke atas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Setiap titik data mulai sebagai kelompok sendiri, lalu kelompok yang mirip digabung bertahap hingga jadi satu atau sesuai jumlah yang diinginkan.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Cocok untuk data kecil hingga sedang dan klaster dengan bentuk tidak teratur.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Tidak perlu tentukan k di awal (fleksibel dengan dendrogram).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2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Kompleksitas algoritma yang tinggi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Keputusan penggabungan tidak bisa dibatalkan (greedy algorithm).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endParaRPr b="1" sz="2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25" y="2144075"/>
            <a:ext cx="2511500" cy="23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/>
        </p:nvSpPr>
        <p:spPr>
          <a:xfrm>
            <a:off x="497375" y="336750"/>
            <a:ext cx="2070000" cy="40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0525"/>
            <a:ext cx="8839200" cy="327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b="8404" l="6316" r="6316" t="8053"/>
          <a:stretch/>
        </p:blipFill>
        <p:spPr>
          <a:xfrm>
            <a:off x="596300" y="1440375"/>
            <a:ext cx="3624125" cy="26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 txBox="1"/>
          <p:nvPr/>
        </p:nvSpPr>
        <p:spPr>
          <a:xfrm>
            <a:off x="705413" y="821950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5058513" y="507450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Dendogram Visualization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4">
            <a:alphaModFix/>
          </a:blip>
          <a:srcRect b="5283" l="5139" r="5166" t="4852"/>
          <a:stretch/>
        </p:blipFill>
        <p:spPr>
          <a:xfrm>
            <a:off x="5013475" y="1063400"/>
            <a:ext cx="3607750" cy="35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0400" y="1486638"/>
            <a:ext cx="60630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Today’s Topic</a:t>
            </a:r>
            <a:endParaRPr sz="3200"/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</a:t>
            </a:r>
            <a:r>
              <a:rPr lang="en"/>
              <a:t>•</a:t>
            </a:r>
            <a:r>
              <a:rPr lang="en"/>
              <a:t> Telkom University Bandung</a:t>
            </a:r>
            <a:endParaRPr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123200" y="2170925"/>
            <a:ext cx="3626100" cy="15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Core Concepts</a:t>
            </a:r>
            <a:endParaRPr sz="1400"/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Definition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Main Algorithms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Applications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SzPts val="1400"/>
              <a:buChar char="○"/>
            </a:pPr>
            <a:r>
              <a:rPr lang="en" sz="1400"/>
              <a:t>Challenges</a:t>
            </a:r>
            <a:endParaRPr sz="1400"/>
          </a:p>
        </p:txBody>
      </p:sp>
      <p:sp>
        <p:nvSpPr>
          <p:cNvPr id="139" name="Google Shape;139;p24"/>
          <p:cNvSpPr txBox="1"/>
          <p:nvPr/>
        </p:nvSpPr>
        <p:spPr>
          <a:xfrm>
            <a:off x="2195375" y="2203325"/>
            <a:ext cx="43728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17700" y="2170925"/>
            <a:ext cx="298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PCA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t-SNE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373" name="Google Shape;373;p51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DBSCAN</a:t>
            </a:r>
            <a:endParaRPr sz="4100"/>
          </a:p>
        </p:txBody>
      </p:sp>
      <p:sp>
        <p:nvSpPr>
          <p:cNvPr id="374" name="Google Shape;374;p51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/>
          </a:p>
        </p:txBody>
      </p:sp>
      <p:sp>
        <p:nvSpPr>
          <p:cNvPr id="380" name="Google Shape;380;p52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r>
              <a:rPr lang="en" sz="11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adalah algoritma pengelompokan (clustering) berbasis kepadatan yang dirancang untuk mengidentifikasi kelompok data dalam ruang fitur berdasarkan </a:t>
            </a:r>
            <a:r>
              <a:rPr b="1" lang="en" sz="11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distribusi kepadatan titik-titik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Setiap titik data mulai sebagai kelompok sendiri, lalu kelompok yang mirip digabung bertahap hingga jadi satu atau sesuai jumlah yang diinginkan.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Tidak perlu tentukan jumlah klaster (k).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menangani klaster dengan bentuk tidak beraturan (misalnya spiral atau lingkaran).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Secara eksplisit mendeteksi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outlier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cocok untuk data noisy.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Kompleksitas algoritma yang tinggi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Performa menurun pada data berdimensi sangat tinggi karena "curse of dimensionality" (jarak jadi kurang bermakna).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2234200"/>
            <a:ext cx="3861176" cy="20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</p:spPr>
      </p:sp>
      <p:sp>
        <p:nvSpPr>
          <p:cNvPr id="388" name="Google Shape;388;p5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475"/>
            <a:ext cx="4848300" cy="318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 title="dbsca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313" y="1223425"/>
            <a:ext cx="3712464" cy="28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b="11602" l="6111" r="6207" t="11302"/>
          <a:stretch/>
        </p:blipFill>
        <p:spPr>
          <a:xfrm>
            <a:off x="2495700" y="1252075"/>
            <a:ext cx="4849101" cy="22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7" name="Google Shape;397;p54"/>
          <p:cNvSpPr txBox="1"/>
          <p:nvPr/>
        </p:nvSpPr>
        <p:spPr>
          <a:xfrm>
            <a:off x="3217288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3" name="Google Shape;4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838" y="855175"/>
            <a:ext cx="3970431" cy="36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2194200" y="401425"/>
            <a:ext cx="47556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0"/>
              <a:t>Try to visualize it yourself!</a:t>
            </a:r>
            <a:endParaRPr sz="2780"/>
          </a:p>
        </p:txBody>
      </p:sp>
      <p:sp>
        <p:nvSpPr>
          <p:cNvPr id="409" name="Google Shape;409;p56"/>
          <p:cNvSpPr txBox="1"/>
          <p:nvPr>
            <p:ph type="title"/>
          </p:nvPr>
        </p:nvSpPr>
        <p:spPr>
          <a:xfrm>
            <a:off x="778650" y="1514875"/>
            <a:ext cx="75867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71"/>
              <a:t>Source</a:t>
            </a:r>
            <a:r>
              <a:rPr b="0" lang="en" sz="1671"/>
              <a:t>: </a:t>
            </a:r>
            <a:r>
              <a:rPr b="0"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https://clustering-visualizer.web.app/</a:t>
            </a:r>
            <a:endParaRPr b="0" sz="167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Dimensionality Reduction</a:t>
            </a:r>
            <a:endParaRPr sz="15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50"/>
              <a:t>Definition</a:t>
            </a:r>
            <a:endParaRPr sz="3650"/>
          </a:p>
        </p:txBody>
      </p:sp>
      <p:sp>
        <p:nvSpPr>
          <p:cNvPr id="415" name="Google Shape;415;p5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497375" y="1289725"/>
            <a:ext cx="4069500" cy="14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What is Dimensionality Reduction?</a:t>
            </a:r>
            <a:endParaRPr sz="2800"/>
          </a:p>
        </p:txBody>
      </p:sp>
      <p:sp>
        <p:nvSpPr>
          <p:cNvPr id="421" name="Google Shape;421;p58"/>
          <p:cNvSpPr/>
          <p:nvPr/>
        </p:nvSpPr>
        <p:spPr>
          <a:xfrm>
            <a:off x="4778000" y="0"/>
            <a:ext cx="4365900" cy="51435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8"/>
          <p:cNvSpPr txBox="1"/>
          <p:nvPr>
            <p:ph type="title"/>
          </p:nvPr>
        </p:nvSpPr>
        <p:spPr>
          <a:xfrm>
            <a:off x="4778000" y="585900"/>
            <a:ext cx="4298700" cy="3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Dimensionality Reduction </a:t>
            </a:r>
            <a:r>
              <a:rPr b="0" lang="en" sz="1200"/>
              <a:t>adalah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</a:rPr>
              <a:t>proses mengurangi jumlah dimensi</a:t>
            </a:r>
            <a:r>
              <a:rPr b="0" lang="en" sz="1200"/>
              <a:t> (fitur atau variabel) dalam dataset sambil mempertahankan sebanyak mungkin informasi penting.</a:t>
            </a:r>
            <a:endParaRPr b="0"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Tujuannya </a:t>
            </a:r>
            <a:r>
              <a:rPr b="0" lang="en" sz="1200"/>
              <a:t>adalah </a:t>
            </a:r>
            <a:r>
              <a:rPr lang="en" sz="1200">
                <a:solidFill>
                  <a:schemeClr val="accent1"/>
                </a:solidFill>
              </a:rPr>
              <a:t>menyederhanakan data</a:t>
            </a:r>
            <a:r>
              <a:rPr b="0" lang="en" sz="1200"/>
              <a:t> agar lebih mudah dianalisis, divisualisasikan, atau diproses oleh model machine learning tanpa kehilangan makna utama.</a:t>
            </a:r>
            <a:endParaRPr b="0"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Mengapa Penting?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Efisiensi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Noise Reduction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Curse of Dimensionality</a:t>
            </a:r>
            <a:r>
              <a:rPr lang="en" sz="1200"/>
              <a:t>: Data berdimensi tinggi seringkali sulit diproses, membutuhkan lebih banyak komputasi, dan rentan terhadap overfitting.</a:t>
            </a:r>
            <a:endParaRPr sz="1200"/>
          </a:p>
        </p:txBody>
      </p:sp>
      <p:sp>
        <p:nvSpPr>
          <p:cNvPr id="423" name="Google Shape;423;p5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5" y="2983545"/>
            <a:ext cx="4006801" cy="1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500" y="1587375"/>
            <a:ext cx="4799000" cy="20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/>
        </p:nvSpPr>
        <p:spPr>
          <a:xfrm>
            <a:off x="2172506" y="801575"/>
            <a:ext cx="4915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 great example to describe Dimensionality Reduction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Dimensionality Reduction</a:t>
            </a:r>
            <a:endParaRPr sz="16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450"/>
              <a:t>Principal Component Analysis (PCA)</a:t>
            </a:r>
            <a:endParaRPr sz="3450"/>
          </a:p>
        </p:txBody>
      </p:sp>
      <p:sp>
        <p:nvSpPr>
          <p:cNvPr id="437" name="Google Shape;437;p60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99375" y="2122811"/>
            <a:ext cx="60630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Let’s recap Supervised Learning!</a:t>
            </a:r>
            <a:endParaRPr sz="3080"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sz="900"/>
          </a:p>
        </p:txBody>
      </p:sp>
      <p:sp>
        <p:nvSpPr>
          <p:cNvPr id="443" name="Google Shape;443;p61"/>
          <p:cNvSpPr txBox="1"/>
          <p:nvPr/>
        </p:nvSpPr>
        <p:spPr>
          <a:xfrm>
            <a:off x="4707550" y="286525"/>
            <a:ext cx="42987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PCA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adalah teknik untuk reduksi dimensi linier yang digunakan untuk </a:t>
            </a:r>
            <a:r>
              <a:rPr b="1" lang="en" sz="11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mengubah data berdimensi tinggi menjadi representasi dengan dimensi lebih rendah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sambil mempertahankan sebanyak mungkin variasi (informasi) dalam data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Tidak perlu tentukan jumlah klaster (k).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menangani klaster dengan bentuk tidak beraturan (misalnya spiral atau lingkaran).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Secara eksplisit mendeteksi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outlier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cocok untuk data noisy.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Linearitas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PCA adalah teknik linier dan mungkin tidak dapat menangkap hubungan nonlinier yang kompleks dalam data.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Sensitif terhadap skala data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harus dinormalisasi terlebih dahulu.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Hilangnya Informasi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Meskipun PCA mempertahankan sebagian besar varians, ada beberapa informasi yang hilang ketika mengurangi dimensi.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61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PCA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50" y="2110175"/>
            <a:ext cx="3228478" cy="24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 rotWithShape="1">
          <a:blip r:embed="rId3">
            <a:alphaModFix/>
          </a:blip>
          <a:srcRect b="10340" l="6831" r="6588" t="9805"/>
          <a:stretch/>
        </p:blipFill>
        <p:spPr>
          <a:xfrm>
            <a:off x="2686450" y="1162449"/>
            <a:ext cx="5052626" cy="3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/>
        </p:nvSpPr>
        <p:spPr>
          <a:xfrm>
            <a:off x="3509800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Dimensionality Reduction</a:t>
            </a:r>
            <a:endParaRPr sz="16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350"/>
              <a:t>t-distributed Stochastic Neighbor Embedding (t-SNE)</a:t>
            </a:r>
            <a:endParaRPr sz="3350"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t-SNE</a:t>
            </a:r>
            <a:endParaRPr sz="900"/>
          </a:p>
        </p:txBody>
      </p:sp>
      <p:sp>
        <p:nvSpPr>
          <p:cNvPr id="464" name="Google Shape;464;p64"/>
          <p:cNvSpPr txBox="1"/>
          <p:nvPr/>
        </p:nvSpPr>
        <p:spPr>
          <a:xfrm>
            <a:off x="4707550" y="286525"/>
            <a:ext cx="42987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t-SNE 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adalah teknik reduksi dimensi non-linier yang digunakan terutama </a:t>
            </a:r>
            <a:r>
              <a:rPr b="1" lang="en" sz="11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untuk visualisasi data berdimensi tinggi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(seperti ribuan fitur) ke ruang dimensi rendah, biasanya 2D atau 3D.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Unggul dalam mempertahankan struktur lokal dan menangani data non-linier.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Menghasilkan visualisasi yang intuitif untuk data kompleks (misalnya gambar, teks, embedding).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menangkap klaster dengan bentuk tidak beraturan.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Sangat lambat untuk dataset besar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Tidak cocok untuk feature extraction atau prediksi (hanya visualisasi).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64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t-SNE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00" y="2121350"/>
            <a:ext cx="3308924" cy="22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sz="900"/>
          </a:p>
        </p:txBody>
      </p:sp>
      <p:pic>
        <p:nvPicPr>
          <p:cNvPr id="472" name="Google Shape;472;p65"/>
          <p:cNvPicPr preferRelativeResize="0"/>
          <p:nvPr/>
        </p:nvPicPr>
        <p:blipFill rotWithShape="1">
          <a:blip r:embed="rId3">
            <a:alphaModFix/>
          </a:blip>
          <a:srcRect b="7584" l="5180" r="5189" t="8148"/>
          <a:stretch/>
        </p:blipFill>
        <p:spPr>
          <a:xfrm>
            <a:off x="2709163" y="1437275"/>
            <a:ext cx="4355023" cy="28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5"/>
          <p:cNvSpPr txBox="1"/>
          <p:nvPr/>
        </p:nvSpPr>
        <p:spPr>
          <a:xfrm>
            <a:off x="3183725" y="5572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Initialize t-SNE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t-SNE</a:t>
            </a:r>
            <a:endParaRPr sz="900"/>
          </a:p>
        </p:txBody>
      </p:sp>
      <p:sp>
        <p:nvSpPr>
          <p:cNvPr id="479" name="Google Shape;479;p66"/>
          <p:cNvSpPr txBox="1"/>
          <p:nvPr/>
        </p:nvSpPr>
        <p:spPr>
          <a:xfrm>
            <a:off x="3183725" y="5572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Initialize t-SNE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1274825"/>
            <a:ext cx="4146751" cy="3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00" y="1256261"/>
            <a:ext cx="4146750" cy="320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type="title"/>
          </p:nvPr>
        </p:nvSpPr>
        <p:spPr>
          <a:xfrm>
            <a:off x="421825" y="1295750"/>
            <a:ext cx="6063000" cy="18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Hands On </a:t>
            </a:r>
            <a:endParaRPr/>
          </a:p>
        </p:txBody>
      </p:sp>
      <p:sp>
        <p:nvSpPr>
          <p:cNvPr id="487" name="Google Shape;487;p6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488" name="Google Shape;488;p67"/>
          <p:cNvSpPr txBox="1"/>
          <p:nvPr/>
        </p:nvSpPr>
        <p:spPr>
          <a:xfrm>
            <a:off x="4307675" y="3595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ristek.link/marketing-data22</a:t>
            </a:r>
            <a:endParaRPr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575" y="1241125"/>
            <a:ext cx="2354376" cy="23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8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/>
          <p:nvPr>
            <p:ph type="title"/>
          </p:nvPr>
        </p:nvSpPr>
        <p:spPr>
          <a:xfrm>
            <a:off x="2688600" y="401425"/>
            <a:ext cx="37668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/>
              <a:t>Tugas</a:t>
            </a:r>
            <a:endParaRPr sz="3080"/>
          </a:p>
        </p:txBody>
      </p:sp>
      <p:sp>
        <p:nvSpPr>
          <p:cNvPr id="501" name="Google Shape;501;p69"/>
          <p:cNvSpPr txBox="1"/>
          <p:nvPr>
            <p:ph type="title"/>
          </p:nvPr>
        </p:nvSpPr>
        <p:spPr>
          <a:xfrm>
            <a:off x="702125" y="1581825"/>
            <a:ext cx="7586700" cy="23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Lakukan metode-metode Clustering atau Dimensionality Reduction menggunakan metode unsupervised learning yang sudah dibahas, seperti K-Means, DBSCAN, Agglomerative, PCA, atau t-SNE.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Analisis hasilnya untuk mendapatkan insight yang bermakna, seperti pola kelompok, hubungan antar data, atau karakteristik utama dataset. 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Minimal pengerjaan adalah 3 dataset!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210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210"/>
              <a:buNone/>
            </a:pPr>
            <a:r>
              <a:rPr lang="en" sz="1671"/>
              <a:t>Source</a:t>
            </a:r>
            <a:r>
              <a:rPr b="0" lang="en" sz="1671"/>
              <a:t>: </a:t>
            </a:r>
            <a:r>
              <a:rPr b="0" lang="en" sz="1671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ristek.link/ML-penugasan-5</a:t>
            </a:r>
            <a:endParaRPr b="0" sz="167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Any Question ?</a:t>
            </a:r>
            <a:endParaRPr sz="36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2909179" y="1521375"/>
            <a:ext cx="3181800" cy="7854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47722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112293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26"/>
          <p:cNvCxnSpPr>
            <a:stCxn id="151" idx="2"/>
            <a:endCxn id="152" idx="0"/>
          </p:cNvCxnSpPr>
          <p:nvPr/>
        </p:nvCxnSpPr>
        <p:spPr>
          <a:xfrm flipH="1" rot="-5400000">
            <a:off x="4094629" y="2712225"/>
            <a:ext cx="8115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>
            <a:stCxn id="153" idx="0"/>
            <a:endCxn id="151" idx="2"/>
          </p:cNvCxnSpPr>
          <p:nvPr/>
        </p:nvCxnSpPr>
        <p:spPr>
          <a:xfrm rot="-5400000">
            <a:off x="2917238" y="1535272"/>
            <a:ext cx="811500" cy="2354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6"/>
          <p:cNvSpPr/>
          <p:nvPr/>
        </p:nvSpPr>
        <p:spPr>
          <a:xfrm>
            <a:off x="597535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6"/>
          <p:cNvCxnSpPr>
            <a:stCxn id="151" idx="2"/>
            <a:endCxn id="156" idx="0"/>
          </p:cNvCxnSpPr>
          <p:nvPr/>
        </p:nvCxnSpPr>
        <p:spPr>
          <a:xfrm flipH="1" rot="-5400000">
            <a:off x="5343379" y="1463475"/>
            <a:ext cx="811500" cy="24981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1"/>
          <p:cNvSpPr txBox="1"/>
          <p:nvPr>
            <p:ph type="title"/>
          </p:nvPr>
        </p:nvSpPr>
        <p:spPr>
          <a:xfrm>
            <a:off x="497375" y="1059900"/>
            <a:ext cx="41610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Let’s Connect!</a:t>
            </a:r>
            <a:endParaRPr sz="2600"/>
          </a:p>
        </p:txBody>
      </p:sp>
      <p:sp>
        <p:nvSpPr>
          <p:cNvPr id="512" name="Google Shape;512;p71"/>
          <p:cNvSpPr txBox="1"/>
          <p:nvPr>
            <p:ph type="title"/>
          </p:nvPr>
        </p:nvSpPr>
        <p:spPr>
          <a:xfrm>
            <a:off x="6736800" y="4665900"/>
            <a:ext cx="2407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#ConnectLearnGrow</a:t>
            </a:r>
            <a:endParaRPr b="0" sz="1200"/>
          </a:p>
        </p:txBody>
      </p:sp>
      <p:sp>
        <p:nvSpPr>
          <p:cNvPr id="513" name="Google Shape;513;p71"/>
          <p:cNvSpPr txBox="1"/>
          <p:nvPr>
            <p:ph type="title"/>
          </p:nvPr>
        </p:nvSpPr>
        <p:spPr>
          <a:xfrm>
            <a:off x="497375" y="1725750"/>
            <a:ext cx="69663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Instagram: </a:t>
            </a:r>
            <a:r>
              <a:rPr lang="en" sz="1400">
                <a:solidFill>
                  <a:schemeClr val="accent1"/>
                </a:solidFill>
              </a:rPr>
              <a:t>@rdavaa_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LinkedIn: </a:t>
            </a:r>
            <a:r>
              <a:rPr b="0"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www.linkedin.com/in/ardava-barus</a:t>
            </a:r>
            <a:endParaRPr b="0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842" r="0" t="2912"/>
          <a:stretch/>
        </p:blipFill>
        <p:spPr>
          <a:xfrm>
            <a:off x="1071138" y="1378288"/>
            <a:ext cx="7001726" cy="23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</a:t>
            </a: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71" name="Google Shape;171;p2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72" name="Google Shape;172;p28"/>
          <p:cNvSpPr txBox="1"/>
          <p:nvPr/>
        </p:nvSpPr>
        <p:spPr>
          <a:xfrm>
            <a:off x="497375" y="1494900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Regression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97375" y="1914623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Dalam Machine Learning, regresi adalah metode untuk memprediksi nilai kontinu dari variabel dependen berdasarkan hubungan dengan variabel independen.</a:t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325" y="1370699"/>
            <a:ext cx="3906401" cy="267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80" name="Google Shape;180;p2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81" name="Google Shape;181;p29"/>
          <p:cNvSpPr txBox="1"/>
          <p:nvPr/>
        </p:nvSpPr>
        <p:spPr>
          <a:xfrm>
            <a:off x="497375" y="1494900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Classification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97375" y="1914623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Dalam Machine Learning, klasifikasi adalah metode untuk memprediksi kategori atau kelas dari variabel dependen berdasarkan hubungan dengan variabel independen.</a:t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4159" r="-433" t="0"/>
          <a:stretch/>
        </p:blipFill>
        <p:spPr>
          <a:xfrm>
            <a:off x="4252800" y="1442725"/>
            <a:ext cx="4733175" cy="24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89" name="Google Shape;189;p3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90" name="Google Shape;190;p30"/>
          <p:cNvSpPr txBox="1"/>
          <p:nvPr/>
        </p:nvSpPr>
        <p:spPr>
          <a:xfrm>
            <a:off x="497375" y="1180225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3202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Evaluation Metrics - Regression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13" y="1645525"/>
            <a:ext cx="8092176" cy="2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